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1" r:id="rId3"/>
    <p:sldId id="261" r:id="rId4"/>
    <p:sldId id="262" r:id="rId5"/>
    <p:sldId id="263" r:id="rId6"/>
    <p:sldId id="264" r:id="rId7"/>
    <p:sldId id="265" r:id="rId8"/>
    <p:sldId id="275" r:id="rId9"/>
    <p:sldId id="276" r:id="rId10"/>
    <p:sldId id="266" r:id="rId11"/>
    <p:sldId id="273" r:id="rId12"/>
    <p:sldId id="274" r:id="rId13"/>
    <p:sldId id="267" r:id="rId14"/>
    <p:sldId id="272" r:id="rId15"/>
    <p:sldId id="279" r:id="rId16"/>
    <p:sldId id="280" r:id="rId17"/>
    <p:sldId id="277" r:id="rId18"/>
    <p:sldId id="268" r:id="rId19"/>
    <p:sldId id="271" r:id="rId20"/>
    <p:sldId id="270" r:id="rId21"/>
    <p:sldId id="25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107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5DA26-36A2-5429-6DE6-5056E8B50E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4B724F-7D70-96F2-B38B-BB55358B88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5C1F9-C1D2-7024-C736-C52E1937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5C8ED-9541-964E-4AF3-920E8F984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EEA8F-281D-AE52-6B0A-C65632F82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307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BE1FA-8F52-6BDB-A02E-1C4093E8E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027A76-595B-94E4-89BD-283EAE677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3AB5E-945C-95E6-59A6-65ACF8840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D5C05C-A84C-4865-E62C-2DC884A10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CE3641-71AF-6223-4710-F666FD6A2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989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CB0A2-434E-8E60-649D-33AF3A0379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1874D-8E57-AE15-9DD8-71F1CC1311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F2BFD-2440-CD83-AF1C-8109441F5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5EB7D-D9F2-85D7-9023-A23F966DF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A8BEE-10DB-F434-3998-A380BC3ED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77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94E6F-CCEF-F12B-1A3F-E594D5A6D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E9BDF-F876-D495-24FE-872DDF401D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39C0F-2414-57EF-A65E-F699B5418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250D3-BD57-9B0D-5930-EE9C7EB50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D3CFC-968B-18F8-7646-509A27DA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01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C7312-678A-0311-3F6B-E0424F3FD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1F83D-41E4-1A15-51C6-87CC2DEDC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27AA5-A2C5-FFBF-CC88-4DE921056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C384F-9008-DA53-FC6A-BC68D147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3819D-984A-1300-F061-A6C288209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9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D2892-BADB-85EB-75B9-DDE708FDA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40B01-326B-4BD9-7A9D-C40E010DAC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3B48A-6AFA-96E1-584C-722A16CED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FAA2B7-BCF6-34ED-01CC-7C9EE3923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802ACE-423F-D3EE-F59D-A31EF308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D3C9A5-9501-1557-3797-A13F940C2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9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5975A-E7FE-8A00-3191-7266663A2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BF521-3861-3DA4-AEC3-ED022A7A5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F84C4F-BD5D-1703-2CE1-77951A787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AF53DF-0A01-41D4-F869-BE00E2945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01AF7-02FD-FD09-354D-E13B477275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CA0E8E-A03B-FBF2-66EA-114941C37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09A1B2-6C60-D5E7-EE6E-2884B4F36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C63868-A0AB-62D5-CFE8-70BF10B45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24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4AF5F-E772-D245-24F8-9044CC79D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30A23A-2E29-8E4B-1927-D0981DE62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C7E36-BE4D-A053-D6AD-A2F18950F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7C2AD-1967-A8D0-BE34-C0F5B3F62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52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484558-C6FD-9CC9-38E4-8F77078A7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EFE72C-5DEF-6475-8ACC-3ECB02220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FA97D-E3FF-83C0-56DA-EC2207077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33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47F4E-95EC-2654-69BF-969B9A030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AF7F4-E7DA-51DD-FD80-0AEAC4537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939DD-6D61-C498-E8E0-03C7AA17D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33F05-75C1-9E6B-9CCA-1CA88EF25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9734E-D683-0EDD-FF80-A647C74CE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B48371-9B22-C0E2-F42A-2F01CDCEF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397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84F01-BD1A-1DA6-61C3-D40A8698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526440-C738-4DD5-45A8-0FEE1F63B2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9C2B56-4BE4-2206-662C-EA8C5D9AE0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F5A26B-2D49-520F-4742-F504606FB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186C5A-7F58-C47B-B46C-82993B7F4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8E82E2-A6FD-AEB9-7572-621768C62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50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378479-95E7-B149-7243-2AB9F0DEC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EA872-318F-09B3-F37B-99E43C3BF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DD2ED-FA22-651E-09E6-2D8495C32C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09E98-50A0-4F5D-98BC-D72FAABC8888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1DCBA-CFD6-2AA6-A1B6-B4FDA97B5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3CC105-4B51-B480-56DB-0928F8A19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D506E-5D81-4EEB-AD95-23003AFE9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91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6DF0A3F-EA68-25D1-D8B8-FF72B3998649}"/>
              </a:ext>
            </a:extLst>
          </p:cNvPr>
          <p:cNvSpPr txBox="1"/>
          <p:nvPr/>
        </p:nvSpPr>
        <p:spPr>
          <a:xfrm>
            <a:off x="4340772" y="1261242"/>
            <a:ext cx="23181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/>
              <a:t>iVault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FBA874-0EE7-1B6E-C7D8-D3BADA45874F}"/>
              </a:ext>
            </a:extLst>
          </p:cNvPr>
          <p:cNvSpPr txBox="1"/>
          <p:nvPr/>
        </p:nvSpPr>
        <p:spPr>
          <a:xfrm>
            <a:off x="3473291" y="2680138"/>
            <a:ext cx="42004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An iCircles Product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brought to you by</a:t>
            </a:r>
          </a:p>
          <a:p>
            <a:pPr algn="ctr"/>
            <a:endParaRPr lang="en-US" sz="2800" dirty="0"/>
          </a:p>
          <a:p>
            <a:pPr algn="ctr"/>
            <a:r>
              <a:rPr lang="en-US" sz="5400" dirty="0"/>
              <a:t>Lemmesay Ltd</a:t>
            </a:r>
          </a:p>
        </p:txBody>
      </p:sp>
    </p:spTree>
    <p:extLst>
      <p:ext uri="{BB962C8B-B14F-4D97-AF65-F5344CB8AC3E}">
        <p14:creationId xmlns:p14="http://schemas.microsoft.com/office/powerpoint/2010/main" val="40478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05FC4A-392C-9604-5A99-FB988CAAA9B2}"/>
              </a:ext>
            </a:extLst>
          </p:cNvPr>
          <p:cNvSpPr txBox="1"/>
          <p:nvPr/>
        </p:nvSpPr>
        <p:spPr>
          <a:xfrm>
            <a:off x="762068" y="966952"/>
            <a:ext cx="109517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সুন্দর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গুছানো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ম্যানেজার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-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এখানে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মতো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ফোল্ডার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তৈরী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গুছিয়ে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রেখে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দিতে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আদান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প্রদান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জন্য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শুধু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ইমেইল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ব্যবহার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নিজেকে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অথবা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অন্য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কাউকে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একটা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নির্দিষ্ট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অথবা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পুরো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ফোল্ডার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ইমেইল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তাছাড়া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ফোল্ডারকে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যেকোনো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সময়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নামকরণ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643019-B6EE-7E66-084F-B23B975DF3C2}"/>
              </a:ext>
            </a:extLst>
          </p:cNvPr>
          <p:cNvSpPr txBox="1"/>
          <p:nvPr/>
        </p:nvSpPr>
        <p:spPr>
          <a:xfrm>
            <a:off x="4451198" y="88841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8EF5D1-29C0-E1A8-0CCF-9D6AC514EE3A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8B07DF5-3EC5-CD19-BD78-4F39AE65BCC7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92732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F643019-B6EE-7E66-084F-B23B975DF3C2}"/>
              </a:ext>
            </a:extLst>
          </p:cNvPr>
          <p:cNvSpPr txBox="1"/>
          <p:nvPr/>
        </p:nvSpPr>
        <p:spPr>
          <a:xfrm>
            <a:off x="4451198" y="88841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7B86C1-1FC4-16F1-C70A-3C77010A5293}"/>
              </a:ext>
            </a:extLst>
          </p:cNvPr>
          <p:cNvSpPr txBox="1"/>
          <p:nvPr/>
        </p:nvSpPr>
        <p:spPr>
          <a:xfrm>
            <a:off x="557048" y="1082738"/>
            <a:ext cx="11077903" cy="165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কৃত্তিম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বুদ্ধিমত্তা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সম্পন্ন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ইন্টারনাল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সার্চ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ইঞ্জিন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সার্চ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ইঞ্জিন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ফাইল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খোঁজার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শুধু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সহজ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সাথে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সাথে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কৃত্তিম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বুদ্ধিমত্তা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কিছু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পরামর্শ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প্রদান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তাৎক্ষণিক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সিদ্ধান্ত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নিতে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সাহায্য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159D36-54C0-074A-AB40-A20790439A7B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401DE29-9392-313A-8DB1-54F5C5C94A88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889621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F643019-B6EE-7E66-084F-B23B975DF3C2}"/>
              </a:ext>
            </a:extLst>
          </p:cNvPr>
          <p:cNvSpPr txBox="1"/>
          <p:nvPr/>
        </p:nvSpPr>
        <p:spPr>
          <a:xfrm>
            <a:off x="4451198" y="88841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7B86C1-1FC4-16F1-C70A-3C77010A5293}"/>
              </a:ext>
            </a:extLst>
          </p:cNvPr>
          <p:cNvSpPr txBox="1"/>
          <p:nvPr/>
        </p:nvSpPr>
        <p:spPr>
          <a:xfrm>
            <a:off x="646455" y="1093248"/>
            <a:ext cx="11077903" cy="2048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নোটস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নথি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লিখন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ডাইরি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লেখার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একটা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অভিজ্ঞতা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প্রদান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এখানে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যেকোনো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লিখে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রাখতে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এমনকি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যেকোনো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সময়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পরিবর্ধন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পরিমার্জন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এডিটরে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শুধু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ছাড়া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যেকোনো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লিখে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সংরক্ষণ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8994A9-9B44-9684-6684-9BB7642033E1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8318267-151C-0563-1FBE-DFC85C26E4EA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411198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125377" y="55560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4507E3-EC98-26DB-AE67-6F5464A70D9D}"/>
              </a:ext>
            </a:extLst>
          </p:cNvPr>
          <p:cNvSpPr txBox="1"/>
          <p:nvPr/>
        </p:nvSpPr>
        <p:spPr>
          <a:xfrm>
            <a:off x="504496" y="578780"/>
            <a:ext cx="1118300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সেলফ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জার্নাল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-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সেকশনে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সাথে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ঘটে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যাওয়া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যেকোনো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অপ্রত্যাশিত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ঘটনা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লিপিবদ্ধ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,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তাৎক্ষণিক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একটা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এভিডেন্স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প্রমানিক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দলিল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হিসেবে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সংরক্ষিত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যাবে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অন্যান্য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উপস্থিত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ব্যাক্তিদের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ঘটনার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সাক্ষী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হিসেবে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নথিবদ্ধ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সাক্ষীগণ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ওই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ঘটনার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ব্যাপারে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তাদের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মতামত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লিপিবদ্ধ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শর্ত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মেনে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আদালতেও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পেশ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সব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থেকে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গুরুত্বপূর্ণ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ব্যাপার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হলো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একবার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লিপিবদ্ধ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পরিবর্তন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সম্ভব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শুধু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অতিরিক্ত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যোগ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সম্পাদনা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FF77A2-4053-870C-0A28-90CFD55012EA}"/>
              </a:ext>
            </a:extLst>
          </p:cNvPr>
          <p:cNvSpPr txBox="1"/>
          <p:nvPr/>
        </p:nvSpPr>
        <p:spPr>
          <a:xfrm>
            <a:off x="3352799" y="4876798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BE5A316-14F0-26B5-1E1F-0EB83AB35D25}"/>
              </a:ext>
            </a:extLst>
          </p:cNvPr>
          <p:cNvSpPr/>
          <p:nvPr/>
        </p:nvSpPr>
        <p:spPr>
          <a:xfrm>
            <a:off x="6285185" y="4876798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812965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125377" y="298163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F20BDE-CB7C-F4F4-1799-C38C3F10FFA4}"/>
              </a:ext>
            </a:extLst>
          </p:cNvPr>
          <p:cNvSpPr txBox="1"/>
          <p:nvPr/>
        </p:nvSpPr>
        <p:spPr>
          <a:xfrm>
            <a:off x="583325" y="1440368"/>
            <a:ext cx="108571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নমিনি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-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নমিনি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নির্বাচনের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মাধ্যমে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অনুপস্থিততে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একসেস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প্রমান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সাপেক্ষ্যে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নমিনিদের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দিতে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তাতে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সকল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গুরুত্বপূর্ণ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ওয়ারীস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গণ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একটি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জায়গায়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পেয়ে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যাবেন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এবং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সম্পদের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অপব্যবহার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অসম্ভব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হয়ে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0FD93-0402-2D3B-E2E5-786611BB0F7F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6EF3470-C314-95AD-579B-E5639E3CE255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726866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125377" y="298163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6556F4-DCAB-E24A-2215-F2DB597BE96E}"/>
              </a:ext>
            </a:extLst>
          </p:cNvPr>
          <p:cNvSpPr txBox="1"/>
          <p:nvPr/>
        </p:nvSpPr>
        <p:spPr>
          <a:xfrm>
            <a:off x="641131" y="1358303"/>
            <a:ext cx="11246069" cy="862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একাউন্টের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ড্যাশবোর্ড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ঢুকে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নমিনি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পরিবর্তন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অথবা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ভিতরে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সেটিংসে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গিয়ে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নমিনি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পরিবর্তন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035C06-F3FF-881A-0024-727EBC956411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3C31458-A76A-57B5-BFD6-C3C146896874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1149196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125377" y="298163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6556F4-DCAB-E24A-2215-F2DB597BE96E}"/>
              </a:ext>
            </a:extLst>
          </p:cNvPr>
          <p:cNvSpPr txBox="1"/>
          <p:nvPr/>
        </p:nvSpPr>
        <p:spPr>
          <a:xfrm>
            <a:off x="641131" y="1358303"/>
            <a:ext cx="11246069" cy="165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কাউকে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নমিনি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হিসেবে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নির্বাচন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একাউন্টের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ড্যাশবোর্ড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নাম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দেখতে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সেখানে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একসেস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রিকোয়েস্ট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প্রয়োজনীয়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কাগজ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পত্র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আপলোড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সাপেক্ষে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যদি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সব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কিছু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সত্যায়িত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হয়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তাহলে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এক্সেস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কোড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সেখানে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D206A5-91AF-BF99-9C41-9FF6617AFDCE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04A60B-4DB4-92CF-9490-AD4E61C82A14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887321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125377" y="298163"/>
            <a:ext cx="2965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AE0A65-5087-0F81-D7E7-041A193BBC37}"/>
              </a:ext>
            </a:extLst>
          </p:cNvPr>
          <p:cNvSpPr txBox="1"/>
          <p:nvPr/>
        </p:nvSpPr>
        <p:spPr>
          <a:xfrm>
            <a:off x="483476" y="1235290"/>
            <a:ext cx="11393214" cy="1858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হারিয়ে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গেলে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চুরি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গেলে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একাউন্টে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ঢুকে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দিতে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পারবেন।এবং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ডুপ্লিকেট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কপি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অর্ডার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একাউন্টের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ড্যাশবোর্ড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ঢুকে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পাসকোড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রিসেট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0C66E2-8565-7E06-7ECD-7FCFC3F48CD7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757E3D1-7287-2E20-569D-11856B489D46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10737057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2451252" y="119487"/>
            <a:ext cx="7388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for Corporates/Organizations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355C9E-2247-3E29-5677-18940A852040}"/>
              </a:ext>
            </a:extLst>
          </p:cNvPr>
          <p:cNvSpPr txBox="1"/>
          <p:nvPr/>
        </p:nvSpPr>
        <p:spPr>
          <a:xfrm>
            <a:off x="341586" y="901336"/>
            <a:ext cx="11508827" cy="165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প্রতিষ্ঠান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যদি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এমপ্লয়ীকে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প্রধান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তাহলে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অথোরাইজড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ফোল্ডার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পাবে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যেখানে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এমপ্লয়ীরা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কোম্পানির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প্রয়োজনীয়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সকল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ডকুমেন্ট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এক্সেস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শুধু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নির্ধারিত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ব্যক্তিরা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আপলোড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ও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এক্সেস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এছাড়া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টপ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ব্যানারে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কোম্পানির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গুরুত্ব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পূর্ণ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নোটিস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স্ক্রল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আকারে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প্রদান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BF36C6-F2B8-C453-B0C5-AE55FEC4E1D4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07D712-E84C-6D0F-158C-66CFA366C00F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4239070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2451252" y="119487"/>
            <a:ext cx="7388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 for Corporates/Organizations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355C9E-2247-3E29-5677-18940A852040}"/>
              </a:ext>
            </a:extLst>
          </p:cNvPr>
          <p:cNvSpPr txBox="1"/>
          <p:nvPr/>
        </p:nvSpPr>
        <p:spPr>
          <a:xfrm>
            <a:off x="341586" y="901336"/>
            <a:ext cx="11508827" cy="28294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প্রতিষ্ঠান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যদি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কাস্টমারকে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প্রধান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তাহলে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টপ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ব্যানারে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প্রতিষ্ঠানের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ডাইনামিক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বিজ্ঞাপন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স্ক্রল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আকারে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দিতে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কিউ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কোড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পছন্দ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অনুযায়ী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ম্যাটেরিয়াল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ডিজাইনে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প্রিন্ট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আবার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লগ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আউট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স্প্ল্যাশ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স্ক্রিন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নতুন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ভিডিও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বিজ্ঞাপন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সরাসরি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টার্গেটেড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কাস্টমারের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কাছে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পৌঁছাতে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স্প্লাশ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স্ক্রীনে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en-US" sz="2400" dirty="0" err="1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এক্সপ্লোর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বাটন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থাকবে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ট্যাপ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কাস্টমার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কোম্পানির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মাইক্রোসাইট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ভিজিট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</a:t>
            </a:r>
            <a:r>
              <a:rPr lang="en-US" sz="2400" dirty="0">
                <a:solidFill>
                  <a:srgbClr val="050505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ভিডিও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ভিউ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এ্যনালিটিক্স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ও 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ড্যাশবোর্ড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দেয়া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হবে</a:t>
            </a:r>
            <a:r>
              <a:rPr lang="en-US" sz="2400" dirty="0">
                <a:solidFill>
                  <a:srgbClr val="FF0000"/>
                </a:solidFill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D0FAE-54B6-9891-A487-9BAB6EF5FC03}"/>
              </a:ext>
            </a:extLst>
          </p:cNvPr>
          <p:cNvSpPr txBox="1"/>
          <p:nvPr/>
        </p:nvSpPr>
        <p:spPr>
          <a:xfrm>
            <a:off x="2890345" y="3989458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970A52-B4D6-C4EB-DEFE-7D29F1A1026A}"/>
              </a:ext>
            </a:extLst>
          </p:cNvPr>
          <p:cNvSpPr/>
          <p:nvPr/>
        </p:nvSpPr>
        <p:spPr>
          <a:xfrm>
            <a:off x="5843752" y="3989458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951984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5EE93F-F0E0-9BAA-BA05-DE1CBC517DAF}"/>
              </a:ext>
            </a:extLst>
          </p:cNvPr>
          <p:cNvSpPr txBox="1"/>
          <p:nvPr/>
        </p:nvSpPr>
        <p:spPr>
          <a:xfrm>
            <a:off x="1721397" y="4921206"/>
            <a:ext cx="85316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You get it in your Key Ring or metallic/plastic card!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0F2730-7FFA-A91F-466E-E75EB3FCE388}"/>
              </a:ext>
            </a:extLst>
          </p:cNvPr>
          <p:cNvSpPr txBox="1"/>
          <p:nvPr/>
        </p:nvSpPr>
        <p:spPr>
          <a:xfrm>
            <a:off x="3233928" y="3222151"/>
            <a:ext cx="51036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Simple but highly effective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78860F-1502-0569-15EB-17BE4A48298E}"/>
              </a:ext>
            </a:extLst>
          </p:cNvPr>
          <p:cNvSpPr txBox="1"/>
          <p:nvPr/>
        </p:nvSpPr>
        <p:spPr>
          <a:xfrm>
            <a:off x="634681" y="1196618"/>
            <a:ext cx="1100027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dirty="0">
                <a:cs typeface="FrankRuehl" panose="020B0604020202020204" pitchFamily="34" charset="-79"/>
              </a:rPr>
              <a:t> iVault </a:t>
            </a:r>
            <a:r>
              <a:rPr lang="en-US" sz="2800" dirty="0" err="1">
                <a:cs typeface="FrankRuehl" panose="020B0604020202020204" pitchFamily="34" charset="-79"/>
              </a:rPr>
              <a:t>হলো</a:t>
            </a:r>
            <a:r>
              <a:rPr lang="en-US" sz="2800" dirty="0">
                <a:cs typeface="FrankRuehl" panose="020B0604020202020204" pitchFamily="34" charset="-79"/>
              </a:rPr>
              <a:t> </a:t>
            </a:r>
            <a:r>
              <a:rPr lang="en-US" sz="3200" dirty="0">
                <a:cs typeface="FrankRuehl" panose="020B0604020202020204" pitchFamily="34" charset="-79"/>
              </a:rPr>
              <a:t> information vault </a:t>
            </a:r>
            <a:r>
              <a:rPr lang="en-US" sz="3200" dirty="0" err="1">
                <a:cs typeface="FrankRuehl" panose="020B0604020202020204" pitchFamily="34" charset="-79"/>
              </a:rPr>
              <a:t>যা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  <a:r>
              <a:rPr lang="en-US" sz="3200" dirty="0" err="1">
                <a:cs typeface="FrankRuehl" panose="020B0604020202020204" pitchFamily="34" charset="-79"/>
              </a:rPr>
              <a:t>বাংলায়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  <a:r>
              <a:rPr lang="en-US" sz="3200" dirty="0" err="1">
                <a:cs typeface="FrankRuehl" panose="020B0604020202020204" pitchFamily="34" charset="-79"/>
              </a:rPr>
              <a:t>বলা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  <a:r>
              <a:rPr lang="en-US" sz="3200" dirty="0" err="1">
                <a:cs typeface="FrankRuehl" panose="020B0604020202020204" pitchFamily="34" charset="-79"/>
              </a:rPr>
              <a:t>যায়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  <a:r>
              <a:rPr lang="en-US" sz="3200" dirty="0" err="1">
                <a:cs typeface="FrankRuehl" panose="020B0604020202020204" pitchFamily="34" charset="-79"/>
              </a:rPr>
              <a:t>তথ্য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  <a:r>
              <a:rPr lang="en-US" sz="3200" dirty="0" err="1">
                <a:cs typeface="FrankRuehl" panose="020B0604020202020204" pitchFamily="34" charset="-79"/>
              </a:rPr>
              <a:t>সিন্দুক</a:t>
            </a:r>
            <a:r>
              <a:rPr lang="en-US" sz="3200" dirty="0">
                <a:cs typeface="FrankRuehl" panose="020B0604020202020204" pitchFamily="34" charset="-79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A36D8A-3037-6741-B54D-48C8CCEC754A}"/>
              </a:ext>
            </a:extLst>
          </p:cNvPr>
          <p:cNvSpPr txBox="1"/>
          <p:nvPr/>
        </p:nvSpPr>
        <p:spPr>
          <a:xfrm>
            <a:off x="2524087" y="4060413"/>
            <a:ext cx="6926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Easily accessible but highly secured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720884-5FBB-8406-546D-20D622C55926}"/>
              </a:ext>
            </a:extLst>
          </p:cNvPr>
          <p:cNvSpPr txBox="1"/>
          <p:nvPr/>
        </p:nvSpPr>
        <p:spPr>
          <a:xfrm>
            <a:off x="1366346" y="2334409"/>
            <a:ext cx="103947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/>
              <a:t>এটি</a:t>
            </a:r>
            <a:r>
              <a:rPr lang="en-US" sz="2000" dirty="0"/>
              <a:t> একটি </a:t>
            </a:r>
            <a:r>
              <a:rPr lang="en-US" sz="2000" dirty="0" err="1"/>
              <a:t>ব্যাক্তিগত</a:t>
            </a:r>
            <a:r>
              <a:rPr lang="en-US" sz="2000" dirty="0"/>
              <a:t> </a:t>
            </a:r>
            <a:r>
              <a:rPr lang="en-US" sz="2000" dirty="0" err="1"/>
              <a:t>বা</a:t>
            </a:r>
            <a:r>
              <a:rPr lang="en-US" sz="2000" dirty="0"/>
              <a:t> </a:t>
            </a:r>
            <a:r>
              <a:rPr lang="en-US" sz="2000" dirty="0" err="1"/>
              <a:t>করপোরেট</a:t>
            </a:r>
            <a:r>
              <a:rPr lang="en-US" sz="2000" dirty="0"/>
              <a:t> </a:t>
            </a:r>
            <a:r>
              <a:rPr lang="en-US" sz="2000" dirty="0" err="1"/>
              <a:t>ডিজিটাল</a:t>
            </a:r>
            <a:r>
              <a:rPr lang="en-US" sz="2000" dirty="0"/>
              <a:t> </a:t>
            </a:r>
            <a:r>
              <a:rPr lang="en-US" sz="2000" dirty="0" err="1"/>
              <a:t>স্পেইস</a:t>
            </a:r>
            <a:r>
              <a:rPr lang="en-US" sz="2000" dirty="0"/>
              <a:t> </a:t>
            </a:r>
            <a:r>
              <a:rPr lang="en-US" sz="2000" dirty="0" err="1"/>
              <a:t>যেখানে</a:t>
            </a:r>
            <a:r>
              <a:rPr lang="en-US" sz="2000" dirty="0"/>
              <a:t> </a:t>
            </a:r>
            <a:r>
              <a:rPr lang="en-US" sz="2000" dirty="0" err="1"/>
              <a:t>গোপনীয়</a:t>
            </a:r>
            <a:r>
              <a:rPr lang="en-US" sz="2000" dirty="0"/>
              <a:t> </a:t>
            </a:r>
            <a:r>
              <a:rPr lang="en-US" sz="2000" dirty="0" err="1"/>
              <a:t>তথ্য</a:t>
            </a:r>
            <a:r>
              <a:rPr lang="en-US" sz="2000" dirty="0"/>
              <a:t> সংরক্ষণ </a:t>
            </a:r>
            <a:r>
              <a:rPr lang="en-US" sz="2000" dirty="0" err="1"/>
              <a:t>করা</a:t>
            </a:r>
            <a:r>
              <a:rPr lang="en-US" sz="2000" dirty="0"/>
              <a:t> </a:t>
            </a:r>
            <a:r>
              <a:rPr lang="en-US" sz="2000" dirty="0" err="1"/>
              <a:t>হয়</a:t>
            </a:r>
            <a:r>
              <a:rPr lang="en-US" sz="2000" dirty="0"/>
              <a:t>।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D831FB-9C46-C414-45D9-0F134558073B}"/>
              </a:ext>
            </a:extLst>
          </p:cNvPr>
          <p:cNvSpPr txBox="1"/>
          <p:nvPr/>
        </p:nvSpPr>
        <p:spPr>
          <a:xfrm>
            <a:off x="1493458" y="381537"/>
            <a:ext cx="8834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/>
              <a:t>লেমিসে</a:t>
            </a:r>
            <a:r>
              <a:rPr lang="en-US" sz="2400" b="1" dirty="0"/>
              <a:t> </a:t>
            </a:r>
            <a:r>
              <a:rPr lang="en-US" sz="2400" b="1" dirty="0" err="1"/>
              <a:t>লিমিটেড</a:t>
            </a:r>
            <a:r>
              <a:rPr lang="en-US" sz="2400" b="1" dirty="0"/>
              <a:t> </a:t>
            </a:r>
            <a:r>
              <a:rPr lang="en-US" sz="2400" b="1" dirty="0" err="1"/>
              <a:t>বাংলাদেশে</a:t>
            </a:r>
            <a:r>
              <a:rPr lang="en-US" sz="2400" b="1" dirty="0"/>
              <a:t> </a:t>
            </a:r>
            <a:r>
              <a:rPr lang="en-US" sz="2400" b="1" dirty="0" err="1"/>
              <a:t>নিয়ে</a:t>
            </a:r>
            <a:r>
              <a:rPr lang="en-US" sz="2400" b="1" dirty="0"/>
              <a:t> </a:t>
            </a:r>
            <a:r>
              <a:rPr lang="en-US" sz="2400" b="1" dirty="0" err="1"/>
              <a:t>এসেছে</a:t>
            </a:r>
            <a:r>
              <a:rPr lang="en-US" sz="2400" b="1" dirty="0"/>
              <a:t>  </a:t>
            </a:r>
            <a:r>
              <a:rPr lang="en-US" sz="3600" b="1" dirty="0"/>
              <a:t>iCircles iVault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F5B9D8-070C-CBED-16AF-E799652EE571}"/>
              </a:ext>
            </a:extLst>
          </p:cNvPr>
          <p:cNvSpPr txBox="1"/>
          <p:nvPr/>
        </p:nvSpPr>
        <p:spPr>
          <a:xfrm>
            <a:off x="2826712" y="5720443"/>
            <a:ext cx="6178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It travels with you wherever you go!</a:t>
            </a:r>
          </a:p>
        </p:txBody>
      </p:sp>
    </p:spTree>
    <p:extLst>
      <p:ext uri="{BB962C8B-B14F-4D97-AF65-F5344CB8AC3E}">
        <p14:creationId xmlns:p14="http://schemas.microsoft.com/office/powerpoint/2010/main" val="2665552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022C12-2809-B9DC-2C21-67C19FD504EF}"/>
              </a:ext>
            </a:extLst>
          </p:cNvPr>
          <p:cNvSpPr txBox="1"/>
          <p:nvPr/>
        </p:nvSpPr>
        <p:spPr>
          <a:xfrm>
            <a:off x="4646831" y="36465"/>
            <a:ext cx="2815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iVault (</a:t>
            </a:r>
            <a:r>
              <a:rPr lang="en-US" sz="2800" dirty="0"/>
              <a:t>microsite</a:t>
            </a:r>
            <a:r>
              <a:rPr lang="en-US" sz="2800" b="1" dirty="0"/>
              <a:t>)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8F35AA4-3738-6C38-C01F-40F9847EE922}"/>
              </a:ext>
            </a:extLst>
          </p:cNvPr>
          <p:cNvSpPr/>
          <p:nvPr/>
        </p:nvSpPr>
        <p:spPr>
          <a:xfrm>
            <a:off x="2703543" y="706829"/>
            <a:ext cx="6253655" cy="1618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iVault Video Slider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935914-CEE8-A493-5CF6-D944F28029AB}"/>
              </a:ext>
            </a:extLst>
          </p:cNvPr>
          <p:cNvSpPr/>
          <p:nvPr/>
        </p:nvSpPr>
        <p:spPr>
          <a:xfrm>
            <a:off x="4779335" y="2439562"/>
            <a:ext cx="2102069" cy="19654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Play n learn QR code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A66ED9-C8B9-1DD3-A510-026214DBC06E}"/>
              </a:ext>
            </a:extLst>
          </p:cNvPr>
          <p:cNvSpPr/>
          <p:nvPr/>
        </p:nvSpPr>
        <p:spPr>
          <a:xfrm>
            <a:off x="2969172" y="5260426"/>
            <a:ext cx="6253655" cy="985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iVault FAQ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79F59F8-2FEB-C4AD-5959-AD6EB9D6FBF7}"/>
              </a:ext>
            </a:extLst>
          </p:cNvPr>
          <p:cNvSpPr/>
          <p:nvPr/>
        </p:nvSpPr>
        <p:spPr>
          <a:xfrm>
            <a:off x="4351283" y="4532580"/>
            <a:ext cx="3111062" cy="4913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Purchase your iVault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6FAF2B-0667-BB46-1484-B6E84B4C798F}"/>
              </a:ext>
            </a:extLst>
          </p:cNvPr>
          <p:cNvSpPr/>
          <p:nvPr/>
        </p:nvSpPr>
        <p:spPr>
          <a:xfrm>
            <a:off x="10163503" y="567559"/>
            <a:ext cx="1713187" cy="4204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Set Language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7A5FCE-CC52-69FD-471F-9780E71AF32C}"/>
              </a:ext>
            </a:extLst>
          </p:cNvPr>
          <p:cNvSpPr txBox="1"/>
          <p:nvPr/>
        </p:nvSpPr>
        <p:spPr>
          <a:xfrm>
            <a:off x="3449216" y="6329109"/>
            <a:ext cx="529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Powered by iCircles LLC. All rights reserved 2021-2023</a:t>
            </a:r>
          </a:p>
        </p:txBody>
      </p:sp>
    </p:spTree>
    <p:extLst>
      <p:ext uri="{BB962C8B-B14F-4D97-AF65-F5344CB8AC3E}">
        <p14:creationId xmlns:p14="http://schemas.microsoft.com/office/powerpoint/2010/main" val="730595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9925BE5-FEA6-D244-BD50-B8B731000B31}"/>
              </a:ext>
            </a:extLst>
          </p:cNvPr>
          <p:cNvSpPr/>
          <p:nvPr/>
        </p:nvSpPr>
        <p:spPr>
          <a:xfrm>
            <a:off x="4837471" y="1575612"/>
            <a:ext cx="2905432" cy="32446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Vault design confirmation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A01DBBE-7CDC-843B-D619-9DB47CCF271E}"/>
              </a:ext>
            </a:extLst>
          </p:cNvPr>
          <p:cNvSpPr/>
          <p:nvPr/>
        </p:nvSpPr>
        <p:spPr>
          <a:xfrm>
            <a:off x="892795" y="1553494"/>
            <a:ext cx="2617323" cy="32446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Deal signed by the client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350E2AF-7665-8B4F-F7FA-D3AD7A2648BC}"/>
              </a:ext>
            </a:extLst>
          </p:cNvPr>
          <p:cNvSpPr/>
          <p:nvPr/>
        </p:nvSpPr>
        <p:spPr>
          <a:xfrm>
            <a:off x="1041248" y="3217607"/>
            <a:ext cx="2617323" cy="90457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Deposit Money into  LC account by client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8610D2D-D8D1-D923-B75B-CB3A921162E1}"/>
              </a:ext>
            </a:extLst>
          </p:cNvPr>
          <p:cNvSpPr/>
          <p:nvPr/>
        </p:nvSpPr>
        <p:spPr>
          <a:xfrm>
            <a:off x="9607088" y="1390031"/>
            <a:ext cx="1976284" cy="69071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Printing company prints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4C94D7-C598-D668-7784-D16329629404}"/>
              </a:ext>
            </a:extLst>
          </p:cNvPr>
          <p:cNvSpPr txBox="1"/>
          <p:nvPr/>
        </p:nvSpPr>
        <p:spPr>
          <a:xfrm>
            <a:off x="4684630" y="169764"/>
            <a:ext cx="3058273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/>
              <a:t>iVault Supply Chain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DC28009-C57E-EE86-F334-6536950A4730}"/>
              </a:ext>
            </a:extLst>
          </p:cNvPr>
          <p:cNvCxnSpPr>
            <a:cxnSpLocks/>
          </p:cNvCxnSpPr>
          <p:nvPr/>
        </p:nvCxnSpPr>
        <p:spPr>
          <a:xfrm>
            <a:off x="2349910" y="1897623"/>
            <a:ext cx="0" cy="1319984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BE1C30E-32E3-9540-2BBB-4A040D4A0342}"/>
              </a:ext>
            </a:extLst>
          </p:cNvPr>
          <p:cNvCxnSpPr>
            <a:cxnSpLocks/>
          </p:cNvCxnSpPr>
          <p:nvPr/>
        </p:nvCxnSpPr>
        <p:spPr>
          <a:xfrm flipH="1">
            <a:off x="3578942" y="1737847"/>
            <a:ext cx="1258529" cy="0"/>
          </a:xfrm>
          <a:prstGeom prst="straightConnector1">
            <a:avLst/>
          </a:prstGeom>
          <a:ln w="76200">
            <a:solidFill>
              <a:srgbClr val="FFC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4C0829E-DEE2-F5C0-99D2-816055C1C349}"/>
              </a:ext>
            </a:extLst>
          </p:cNvPr>
          <p:cNvCxnSpPr/>
          <p:nvPr/>
        </p:nvCxnSpPr>
        <p:spPr>
          <a:xfrm flipH="1">
            <a:off x="7837281" y="1737847"/>
            <a:ext cx="1769807" cy="0"/>
          </a:xfrm>
          <a:prstGeom prst="straightConnector1">
            <a:avLst/>
          </a:prstGeom>
          <a:ln w="76200">
            <a:solidFill>
              <a:srgbClr val="FFC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B800E06-1B08-7C0D-8BEE-4E60CE2A7ACE}"/>
              </a:ext>
            </a:extLst>
          </p:cNvPr>
          <p:cNvCxnSpPr>
            <a:cxnSpLocks/>
            <a:stCxn id="20" idx="1"/>
          </p:cNvCxnSpPr>
          <p:nvPr/>
        </p:nvCxnSpPr>
        <p:spPr>
          <a:xfrm flipH="1">
            <a:off x="3578942" y="4195306"/>
            <a:ext cx="6105832" cy="1087082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AE259CE-C738-F3A0-62ED-A357732F85CF}"/>
              </a:ext>
            </a:extLst>
          </p:cNvPr>
          <p:cNvCxnSpPr>
            <a:cxnSpLocks/>
          </p:cNvCxnSpPr>
          <p:nvPr/>
        </p:nvCxnSpPr>
        <p:spPr>
          <a:xfrm>
            <a:off x="10672916" y="2080748"/>
            <a:ext cx="0" cy="1319984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0997BCB-C47C-9097-CE05-8E4011150364}"/>
              </a:ext>
            </a:extLst>
          </p:cNvPr>
          <p:cNvSpPr/>
          <p:nvPr/>
        </p:nvSpPr>
        <p:spPr>
          <a:xfrm>
            <a:off x="9684774" y="3400732"/>
            <a:ext cx="1976284" cy="158914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Key tags delivered to client and client provides receipt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EE07E4D-6453-7EC0-A25F-16E35C206FD8}"/>
              </a:ext>
            </a:extLst>
          </p:cNvPr>
          <p:cNvCxnSpPr>
            <a:cxnSpLocks/>
          </p:cNvCxnSpPr>
          <p:nvPr/>
        </p:nvCxnSpPr>
        <p:spPr>
          <a:xfrm>
            <a:off x="2394157" y="4195306"/>
            <a:ext cx="0" cy="954343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2CA9ADE-9133-F6E4-9F35-6E0ACCC9A2A2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3658571" y="2080748"/>
            <a:ext cx="5948517" cy="1589147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0D5B42D-E505-3151-E6F3-3AB6BD15B258}"/>
              </a:ext>
            </a:extLst>
          </p:cNvPr>
          <p:cNvSpPr/>
          <p:nvPr/>
        </p:nvSpPr>
        <p:spPr>
          <a:xfrm rot="20763497">
            <a:off x="4040216" y="2468991"/>
            <a:ext cx="3845533" cy="38653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Part money goes to Printing company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CEEF73D-B8FD-0492-4A53-CA0999455AC7}"/>
              </a:ext>
            </a:extLst>
          </p:cNvPr>
          <p:cNvSpPr/>
          <p:nvPr/>
        </p:nvSpPr>
        <p:spPr>
          <a:xfrm>
            <a:off x="1123850" y="5233223"/>
            <a:ext cx="2617323" cy="150187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Bank receives receipt and request from Lemmesay to release LC account money into Lemmesay account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5A897F9-95CA-2045-606A-719358BE99F9}"/>
              </a:ext>
            </a:extLst>
          </p:cNvPr>
          <p:cNvSpPr txBox="1"/>
          <p:nvPr/>
        </p:nvSpPr>
        <p:spPr>
          <a:xfrm>
            <a:off x="1123850" y="1091381"/>
            <a:ext cx="30168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811249-F1D7-FDDE-6C62-49B54D718592}"/>
              </a:ext>
            </a:extLst>
          </p:cNvPr>
          <p:cNvSpPr txBox="1"/>
          <p:nvPr/>
        </p:nvSpPr>
        <p:spPr>
          <a:xfrm>
            <a:off x="1183915" y="2806488"/>
            <a:ext cx="44114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2A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C61BA7F-693C-5F73-F7C0-2DF8F4094975}"/>
              </a:ext>
            </a:extLst>
          </p:cNvPr>
          <p:cNvSpPr txBox="1"/>
          <p:nvPr/>
        </p:nvSpPr>
        <p:spPr>
          <a:xfrm>
            <a:off x="5997592" y="1091381"/>
            <a:ext cx="43152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2B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3B96D1C-CDB6-C6E2-63C4-2C3984A3E742}"/>
              </a:ext>
            </a:extLst>
          </p:cNvPr>
          <p:cNvSpPr txBox="1"/>
          <p:nvPr/>
        </p:nvSpPr>
        <p:spPr>
          <a:xfrm rot="20491902">
            <a:off x="7905579" y="1918871"/>
            <a:ext cx="30168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C45BC4-6D87-920B-388A-C66E8019892E}"/>
              </a:ext>
            </a:extLst>
          </p:cNvPr>
          <p:cNvSpPr txBox="1"/>
          <p:nvPr/>
        </p:nvSpPr>
        <p:spPr>
          <a:xfrm>
            <a:off x="10298450" y="958014"/>
            <a:ext cx="30168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3782C2-7873-CC71-A9E3-E5798E34C12A}"/>
              </a:ext>
            </a:extLst>
          </p:cNvPr>
          <p:cNvSpPr txBox="1"/>
          <p:nvPr/>
        </p:nvSpPr>
        <p:spPr>
          <a:xfrm>
            <a:off x="10878558" y="2973634"/>
            <a:ext cx="30168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8CA3821-50BC-81B3-042E-D5EA75B8D7CA}"/>
              </a:ext>
            </a:extLst>
          </p:cNvPr>
          <p:cNvSpPr txBox="1"/>
          <p:nvPr/>
        </p:nvSpPr>
        <p:spPr>
          <a:xfrm>
            <a:off x="1183915" y="4822106"/>
            <a:ext cx="30168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/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8659AF-A13E-85FF-045D-DA8BAD634101}"/>
              </a:ext>
            </a:extLst>
          </p:cNvPr>
          <p:cNvSpPr txBox="1"/>
          <p:nvPr/>
        </p:nvSpPr>
        <p:spPr>
          <a:xfrm>
            <a:off x="9603044" y="5103881"/>
            <a:ext cx="2340046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We will need to create a receipt with authorizing memo to Rupali to release the LC account money to Lemmesay account.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F319D4-8105-07AD-43EC-D374F9A81205}"/>
              </a:ext>
            </a:extLst>
          </p:cNvPr>
          <p:cNvSpPr txBox="1"/>
          <p:nvPr/>
        </p:nvSpPr>
        <p:spPr>
          <a:xfrm>
            <a:off x="4278950" y="6318904"/>
            <a:ext cx="4624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 Bangladesh Corporate/Organization Market</a:t>
            </a:r>
          </a:p>
        </p:txBody>
      </p:sp>
    </p:spTree>
    <p:extLst>
      <p:ext uri="{BB962C8B-B14F-4D97-AF65-F5344CB8AC3E}">
        <p14:creationId xmlns:p14="http://schemas.microsoft.com/office/powerpoint/2010/main" val="4198978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38D831FB-9C46-C414-45D9-0F134558073B}"/>
              </a:ext>
            </a:extLst>
          </p:cNvPr>
          <p:cNvSpPr txBox="1"/>
          <p:nvPr/>
        </p:nvSpPr>
        <p:spPr>
          <a:xfrm>
            <a:off x="3815256" y="2450571"/>
            <a:ext cx="50554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Cloud</a:t>
            </a:r>
          </a:p>
          <a:p>
            <a:r>
              <a:rPr lang="en-US" sz="2400" dirty="0"/>
              <a:t>	Google G Drive</a:t>
            </a:r>
          </a:p>
          <a:p>
            <a:r>
              <a:rPr lang="en-US" sz="2400" dirty="0"/>
              <a:t>	Microsoft OneDrive</a:t>
            </a:r>
          </a:p>
          <a:p>
            <a:r>
              <a:rPr lang="en-US" sz="2400" dirty="0"/>
              <a:t>	Apple iCloud.</a:t>
            </a:r>
          </a:p>
          <a:p>
            <a:r>
              <a:rPr lang="en-US" sz="2400" dirty="0"/>
              <a:t>	Dropbox</a:t>
            </a:r>
          </a:p>
          <a:p>
            <a:r>
              <a:rPr lang="en-US" sz="2400" dirty="0"/>
              <a:t>	Smartphone Drive </a:t>
            </a:r>
          </a:p>
          <a:p>
            <a:endParaRPr lang="en-US" sz="2400" dirty="0"/>
          </a:p>
          <a:p>
            <a:r>
              <a:rPr lang="en-US" sz="2400" b="1" dirty="0"/>
              <a:t>Non cloud </a:t>
            </a:r>
          </a:p>
          <a:p>
            <a:r>
              <a:rPr lang="en-US" sz="2400" dirty="0"/>
              <a:t>	USB scan drive</a:t>
            </a:r>
          </a:p>
          <a:p>
            <a:r>
              <a:rPr lang="en-US" sz="2400" dirty="0"/>
              <a:t>	Portable hard drives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97BEBC-8940-BBC3-AC97-0CFA4EB0BB3A}"/>
              </a:ext>
            </a:extLst>
          </p:cNvPr>
          <p:cNvSpPr txBox="1"/>
          <p:nvPr/>
        </p:nvSpPr>
        <p:spPr>
          <a:xfrm>
            <a:off x="1264243" y="1730768"/>
            <a:ext cx="88707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Types of storage services  currently available in the market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5E4B1-1273-F747-7B7E-59246E29B0BF}"/>
              </a:ext>
            </a:extLst>
          </p:cNvPr>
          <p:cNvSpPr txBox="1"/>
          <p:nvPr/>
        </p:nvSpPr>
        <p:spPr>
          <a:xfrm>
            <a:off x="3362793" y="195374"/>
            <a:ext cx="52996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Question: Why do we need iVault?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C71269-4EFB-4404-A2AE-A1047B9CEDB4}"/>
              </a:ext>
            </a:extLst>
          </p:cNvPr>
          <p:cNvSpPr txBox="1"/>
          <p:nvPr/>
        </p:nvSpPr>
        <p:spPr>
          <a:xfrm>
            <a:off x="4702861" y="963071"/>
            <a:ext cx="1993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Background </a:t>
            </a:r>
          </a:p>
        </p:txBody>
      </p:sp>
    </p:spTree>
    <p:extLst>
      <p:ext uri="{BB962C8B-B14F-4D97-AF65-F5344CB8AC3E}">
        <p14:creationId xmlns:p14="http://schemas.microsoft.com/office/powerpoint/2010/main" val="272975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97BEBC-8940-BBC3-AC97-0CFA4EB0BB3A}"/>
              </a:ext>
            </a:extLst>
          </p:cNvPr>
          <p:cNvSpPr txBox="1"/>
          <p:nvPr/>
        </p:nvSpPr>
        <p:spPr>
          <a:xfrm>
            <a:off x="736427" y="2140670"/>
            <a:ext cx="10993117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Cloud drives: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Access to cloud storage needs standard log in through PC, Laptop, Tablet or Phone.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No intermediate device is in use to access these cloud drives to make storage more personalized and secured.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They don’t allow nominee access.</a:t>
            </a:r>
          </a:p>
          <a:p>
            <a:endParaRPr lang="en-US" sz="2800" dirty="0"/>
          </a:p>
          <a:p>
            <a:r>
              <a:rPr lang="en-US" sz="2400" b="1" dirty="0"/>
              <a:t>Non cloud drives</a:t>
            </a:r>
            <a:r>
              <a:rPr lang="en-US" sz="2400" dirty="0"/>
              <a:t> – USB drives, portable drives: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These are not manageable with remote access. Once lost, data are lost forever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These are user indifferent.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C71269-4EFB-4404-A2AE-A1047B9CEDB4}"/>
              </a:ext>
            </a:extLst>
          </p:cNvPr>
          <p:cNvSpPr txBox="1"/>
          <p:nvPr/>
        </p:nvSpPr>
        <p:spPr>
          <a:xfrm>
            <a:off x="3112381" y="963070"/>
            <a:ext cx="500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Problems with existing systems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0928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97BEBC-8940-BBC3-AC97-0CFA4EB0BB3A}"/>
              </a:ext>
            </a:extLst>
          </p:cNvPr>
          <p:cNvSpPr txBox="1"/>
          <p:nvPr/>
        </p:nvSpPr>
        <p:spPr>
          <a:xfrm>
            <a:off x="126123" y="1456612"/>
            <a:ext cx="1192924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iVault is a cloud drive.</a:t>
            </a:r>
          </a:p>
          <a:p>
            <a:endParaRPr lang="en-US" sz="2400" b="1" dirty="0"/>
          </a:p>
          <a:p>
            <a:r>
              <a:rPr lang="en-US" sz="2400" dirty="0"/>
              <a:t>It is accessed through a QR code on an intermediate object like key tag or metallic/plastic card.</a:t>
            </a:r>
          </a:p>
          <a:p>
            <a:endParaRPr lang="en-US" sz="2400" dirty="0"/>
          </a:p>
          <a:p>
            <a:r>
              <a:rPr lang="en-US" sz="2400" dirty="0"/>
              <a:t>It is highly personalized.</a:t>
            </a:r>
          </a:p>
          <a:p>
            <a:endParaRPr lang="en-US" sz="2400" dirty="0"/>
          </a:p>
          <a:p>
            <a:r>
              <a:rPr lang="en-US" sz="2400" dirty="0"/>
              <a:t>Allows nominee access.</a:t>
            </a:r>
          </a:p>
          <a:p>
            <a:endParaRPr lang="en-US" sz="2400" dirty="0"/>
          </a:p>
          <a:p>
            <a:r>
              <a:rPr lang="en-US" sz="2400" dirty="0"/>
              <a:t>Remotely manageable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5E4B1-1273-F747-7B7E-59246E29B0BF}"/>
              </a:ext>
            </a:extLst>
          </p:cNvPr>
          <p:cNvSpPr txBox="1"/>
          <p:nvPr/>
        </p:nvSpPr>
        <p:spPr>
          <a:xfrm>
            <a:off x="2269718" y="174353"/>
            <a:ext cx="7177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Question: What solutions does iVault bring in? </a:t>
            </a:r>
          </a:p>
        </p:txBody>
      </p:sp>
    </p:spTree>
    <p:extLst>
      <p:ext uri="{BB962C8B-B14F-4D97-AF65-F5344CB8AC3E}">
        <p14:creationId xmlns:p14="http://schemas.microsoft.com/office/powerpoint/2010/main" val="2484188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497BEBC-8940-BBC3-AC97-0CFA4EB0BB3A}"/>
              </a:ext>
            </a:extLst>
          </p:cNvPr>
          <p:cNvSpPr txBox="1"/>
          <p:nvPr/>
        </p:nvSpPr>
        <p:spPr>
          <a:xfrm>
            <a:off x="283779" y="982176"/>
            <a:ext cx="1182413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Dual access enabled. A unique feature.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For regular use, access to iVault is done through the QR code printed on the intermediate object.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There is no access to iVault with standard log in through PC, Laptop, Tablet or Phone for day-to-day use.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Access through PC, Laptop, Tablet or phone log in to iVault is done by nominees when permitted.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Special access by primary through PC, Laptop, Tablet or phone log in to iVault in the event of loss of the intermediate object can be granted for a limited time until a replacement is obtained.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iVault can be remotely locked and unlocked through a different account in the event of loss of the intermediate object.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Fully encrypted with 2 factor authentication enabled security.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55E4B1-1273-F747-7B7E-59246E29B0BF}"/>
              </a:ext>
            </a:extLst>
          </p:cNvPr>
          <p:cNvSpPr txBox="1"/>
          <p:nvPr/>
        </p:nvSpPr>
        <p:spPr>
          <a:xfrm>
            <a:off x="3831087" y="90270"/>
            <a:ext cx="5017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Question: How is iVault special? </a:t>
            </a:r>
          </a:p>
        </p:txBody>
      </p:sp>
    </p:spTree>
    <p:extLst>
      <p:ext uri="{BB962C8B-B14F-4D97-AF65-F5344CB8AC3E}">
        <p14:creationId xmlns:p14="http://schemas.microsoft.com/office/powerpoint/2010/main" val="778638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926B40C-7F9A-AED7-5F05-8FC55C3EE3A9}"/>
              </a:ext>
            </a:extLst>
          </p:cNvPr>
          <p:cNvSpPr txBox="1"/>
          <p:nvPr/>
        </p:nvSpPr>
        <p:spPr>
          <a:xfrm>
            <a:off x="4422934" y="217950"/>
            <a:ext cx="2883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FC3BAC-8DBA-5E4E-28C8-624951CE84E6}"/>
              </a:ext>
            </a:extLst>
          </p:cNvPr>
          <p:cNvSpPr txBox="1"/>
          <p:nvPr/>
        </p:nvSpPr>
        <p:spPr>
          <a:xfrm>
            <a:off x="446690" y="1184177"/>
            <a:ext cx="108361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এনক্রিপশন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ও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টু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ফ্যাক্টর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অথেন্টিক্যাশন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তিন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লেয়ার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নিরাপত্তা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দ্বারা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বেষ্টিত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এছাড়াও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অনিরাপদ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অবস্থায়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লগড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ইন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রাখলে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আপনাকে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একটা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নির্দিষ্ট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সময়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ইনাক্টিভ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থাকার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পর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অটো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লগ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আউট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করে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দিবে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</a:rPr>
              <a:t> 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7429C9-51F6-0848-E437-2980B95EB4D2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55AA1F5-522A-FBB9-9B0F-9053C07595A3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1790641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1877AF-7927-F229-29B6-DECDA247642D}"/>
              </a:ext>
            </a:extLst>
          </p:cNvPr>
          <p:cNvSpPr txBox="1"/>
          <p:nvPr/>
        </p:nvSpPr>
        <p:spPr>
          <a:xfrm>
            <a:off x="572814" y="1088125"/>
            <a:ext cx="11046372" cy="165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প্রয়োজনীয়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ও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গুরুত্বপূর্ণ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তথ্যাবলী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যেমন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জমি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বাড়ী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ইত্যাদির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বিভিন্ন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দলিলাদি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গাড়ীর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টাইটেল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পাসপোর্ট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ভিসা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ব্যাংক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তথ্য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শিক্ষাগত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সার্টিফিকেট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সমূহ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ডি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ট্রেইড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লাইসেন্স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ইত্যাদি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সংরক্ষণ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করতে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26B40C-7F9A-AED7-5F05-8FC55C3EE3A9}"/>
              </a:ext>
            </a:extLst>
          </p:cNvPr>
          <p:cNvSpPr txBox="1"/>
          <p:nvPr/>
        </p:nvSpPr>
        <p:spPr>
          <a:xfrm>
            <a:off x="4422934" y="217950"/>
            <a:ext cx="2883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12B707-66B3-4E09-1226-910CD2026BF5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6C490E4-8CBB-441A-2501-8516A9081466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3105061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926B40C-7F9A-AED7-5F05-8FC55C3EE3A9}"/>
              </a:ext>
            </a:extLst>
          </p:cNvPr>
          <p:cNvSpPr txBox="1"/>
          <p:nvPr/>
        </p:nvSpPr>
        <p:spPr>
          <a:xfrm>
            <a:off x="4422934" y="217950"/>
            <a:ext cx="2883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Offerings of iVault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50EB2C-D1F1-17D3-7C83-0CF792D2C117}"/>
              </a:ext>
            </a:extLst>
          </p:cNvPr>
          <p:cNvSpPr txBox="1"/>
          <p:nvPr/>
        </p:nvSpPr>
        <p:spPr>
          <a:xfrm>
            <a:off x="412531" y="1128056"/>
            <a:ext cx="11366937" cy="165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একটি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কিনলে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সারাজীবনের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জন্য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আইসার্কেলস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ক্লাউডে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৫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গিগাবাইট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স্টোরেজ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মালিক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হয়ে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যাবেন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কিন্তু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যদি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অতিরিক্ত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স্টোরেজ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প্রয়োজন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হয়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তাহলে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আপনি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ভল্ট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এর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ভিতরে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আপগ্রেড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অপশন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থেকে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ইচ্ছা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মতো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স্টোরেজ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কিনে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নিতে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পারবেন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যার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মূল্য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যৎসামান্য</a:t>
            </a:r>
            <a:r>
              <a:rPr lang="en-US" sz="2400" dirty="0">
                <a:solidFill>
                  <a:srgbClr val="050505"/>
                </a:solidFill>
                <a:effectLst/>
                <a:latin typeface="Nirmala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।</a:t>
            </a:r>
            <a:r>
              <a:rPr lang="en-US" sz="2400" dirty="0">
                <a:solidFill>
                  <a:srgbClr val="050505"/>
                </a:solidFill>
                <a:effectLst/>
                <a:latin typeface="Segoe UI Historic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850230-D303-22F8-212F-1F98C04CB0C0}"/>
              </a:ext>
            </a:extLst>
          </p:cNvPr>
          <p:cNvSpPr txBox="1"/>
          <p:nvPr/>
        </p:nvSpPr>
        <p:spPr>
          <a:xfrm>
            <a:off x="2921876" y="3636579"/>
            <a:ext cx="1941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(Drawings/images)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601755A-DFF6-9839-DD05-C75CF0730F4F}"/>
              </a:ext>
            </a:extLst>
          </p:cNvPr>
          <p:cNvSpPr/>
          <p:nvPr/>
        </p:nvSpPr>
        <p:spPr>
          <a:xfrm>
            <a:off x="5854262" y="3636579"/>
            <a:ext cx="3237186" cy="369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QR code for how to video</a:t>
            </a:r>
          </a:p>
        </p:txBody>
      </p:sp>
    </p:spTree>
    <p:extLst>
      <p:ext uri="{BB962C8B-B14F-4D97-AF65-F5344CB8AC3E}">
        <p14:creationId xmlns:p14="http://schemas.microsoft.com/office/powerpoint/2010/main" val="268505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6801</TotalTime>
  <Words>1335</Words>
  <Application>Microsoft Office PowerPoint</Application>
  <PresentationFormat>Widescreen</PresentationFormat>
  <Paragraphs>131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Nirmala UI</vt:lpstr>
      <vt:lpstr>Segoe UI Historic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Abul Faiz Ahmed</dc:creator>
  <cp:lastModifiedBy>Abul Faiz Ahmed</cp:lastModifiedBy>
  <cp:revision>43</cp:revision>
  <dcterms:created xsi:type="dcterms:W3CDTF">2023-02-25T06:12:58Z</dcterms:created>
  <dcterms:modified xsi:type="dcterms:W3CDTF">2023-03-28T12:13:21Z</dcterms:modified>
</cp:coreProperties>
</file>